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oboto"/>
      <p:regular r:id="rId23"/>
      <p:bold r:id="rId24"/>
      <p:italic r:id="rId25"/>
      <p:boldItalic r:id="rId26"/>
    </p:embeddedFont>
    <p:embeddedFont>
      <p:font typeface="Nunito"/>
      <p:regular r:id="rId27"/>
      <p:bold r:id="rId28"/>
      <p:italic r:id="rId29"/>
      <p:boldItalic r:id="rId30"/>
    </p:embeddedFont>
    <p:embeddedFont>
      <p:font typeface="PT Sans Narrow"/>
      <p:regular r:id="rId31"/>
      <p:bold r:id="rId32"/>
    </p:embeddedFont>
    <p:embeddedFont>
      <p:font typeface="Open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F8FA17B-1FBE-4666-994B-E670B8C13B40}">
  <a:tblStyle styleId="{6F8FA17B-1FBE-4666-994B-E670B8C13B4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oboto-boldItalic.fntdata"/><Relationship Id="rId25" Type="http://schemas.openxmlformats.org/officeDocument/2006/relationships/font" Target="fonts/Roboto-italic.fntdata"/><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Nuni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TSansNarrow-regular.fntdata"/><Relationship Id="rId30" Type="http://schemas.openxmlformats.org/officeDocument/2006/relationships/font" Target="fonts/Nunito-boldItalic.fntdata"/><Relationship Id="rId11" Type="http://schemas.openxmlformats.org/officeDocument/2006/relationships/slide" Target="slides/slide5.xml"/><Relationship Id="rId33" Type="http://schemas.openxmlformats.org/officeDocument/2006/relationships/font" Target="fonts/OpenSans-regular.fntdata"/><Relationship Id="rId10" Type="http://schemas.openxmlformats.org/officeDocument/2006/relationships/slide" Target="slides/slide4.xml"/><Relationship Id="rId32" Type="http://schemas.openxmlformats.org/officeDocument/2006/relationships/font" Target="fonts/PTSansNarrow-bold.fntdata"/><Relationship Id="rId13" Type="http://schemas.openxmlformats.org/officeDocument/2006/relationships/slide" Target="slides/slide7.xml"/><Relationship Id="rId35" Type="http://schemas.openxmlformats.org/officeDocument/2006/relationships/font" Target="fonts/OpenSans-italic.fntdata"/><Relationship Id="rId12" Type="http://schemas.openxmlformats.org/officeDocument/2006/relationships/slide" Target="slides/slide6.xml"/><Relationship Id="rId34" Type="http://schemas.openxmlformats.org/officeDocument/2006/relationships/font" Target="fonts/OpenSans-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Open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34381804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934381804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34381804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934381804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934381804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934381804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934381804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934381804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343818044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9343818044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934381804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934381804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34381804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934381804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933f4ae64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933f4ae64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933f4ae644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933f4ae644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933f4ae644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933f4ae644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33f4ae644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33f4ae644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33f4ae644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933f4ae644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933f4ae644_3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933f4ae644_3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933f4ae644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933f4ae644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93438180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93438180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hyperlink" Target="http://www.youtube.com/watch?v=UR_IE7bVl90" TargetMode="External"/><Relationship Id="rId5"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comprendelanaturaleza.blogspot.com/2014/03/geosfera-dinamica.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hyperlink" Target="https://magicanaturaleza.com/c-sismos/que-es-un-terremot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hyperlink" Target="https://es.quizzclub.com/stories/geography/existen-volcanes-que-esten-conectado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youtube.com/watch?v=cddfeyfgfAE" TargetMode="External"/><Relationship Id="rId4" Type="http://schemas.openxmlformats.org/officeDocument/2006/relationships/hyperlink" Target="https://www.youtube.com/watch?v=cddfeyfgfAE" TargetMode="External"/><Relationship Id="rId5" Type="http://schemas.openxmlformats.org/officeDocument/2006/relationships/hyperlink" Target="http://www.youtube.com/watch?v=cddfeyfgfAE" TargetMode="External"/><Relationship Id="rId6"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profisica.cl" TargetMode="External"/><Relationship Id="rId4" Type="http://schemas.openxmlformats.org/officeDocument/2006/relationships/hyperlink" Target="http://www.profisica.cl" TargetMode="External"/><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dinosaurpictures.org/ancient-earth#170" TargetMode="External"/><Relationship Id="rId4" Type="http://schemas.openxmlformats.org/officeDocument/2006/relationships/image" Target="../media/image3.png"/><Relationship Id="rId5" Type="http://schemas.openxmlformats.org/officeDocument/2006/relationships/hyperlink" Target="http://www.youtube.com/watch?v=ZyDCpOwAPj8" TargetMode="External"/><Relationship Id="rId6"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419">
                <a:latin typeface="Nunito"/>
                <a:ea typeface="Nunito"/>
                <a:cs typeface="Nunito"/>
                <a:sym typeface="Nunito"/>
              </a:rPr>
              <a:t>Dinámica de la Tierra</a:t>
            </a:r>
            <a:endParaRPr>
              <a:latin typeface="Nunito"/>
              <a:ea typeface="Nunito"/>
              <a:cs typeface="Nunito"/>
              <a:sym typeface="Nunito"/>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a:latin typeface="Nunito"/>
                <a:ea typeface="Nunito"/>
                <a:cs typeface="Nunito"/>
                <a:sym typeface="Nunito"/>
              </a:rPr>
              <a:t>7mo Básico</a:t>
            </a:r>
            <a:endParaRPr>
              <a:latin typeface="Nunito"/>
              <a:ea typeface="Nunito"/>
              <a:cs typeface="Nunito"/>
              <a:sym typeface="Nunito"/>
            </a:endParaRPr>
          </a:p>
          <a:p>
            <a:pPr indent="0" lvl="0" marL="0" rtl="0" algn="ctr">
              <a:spcBef>
                <a:spcPts val="0"/>
              </a:spcBef>
              <a:spcAft>
                <a:spcPts val="0"/>
              </a:spcAft>
              <a:buNone/>
            </a:pPr>
            <a:r>
              <a:rPr lang="es-419">
                <a:latin typeface="Nunito"/>
                <a:ea typeface="Nunito"/>
                <a:cs typeface="Nunito"/>
                <a:sym typeface="Nunito"/>
              </a:rPr>
              <a:t>Ciencias - Física</a:t>
            </a:r>
            <a:endParaRPr>
              <a:latin typeface="Nunito"/>
              <a:ea typeface="Nunito"/>
              <a:cs typeface="Nunito"/>
              <a:sym typeface="Nunito"/>
            </a:endParaRPr>
          </a:p>
        </p:txBody>
      </p:sp>
      <p:sp>
        <p:nvSpPr>
          <p:cNvPr id="68" name="Google Shape;68;p13"/>
          <p:cNvSpPr txBox="1"/>
          <p:nvPr>
            <p:ph idx="1" type="subTitle"/>
          </p:nvPr>
        </p:nvSpPr>
        <p:spPr>
          <a:xfrm>
            <a:off x="1984675" y="4144588"/>
            <a:ext cx="4870500" cy="48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419" sz="1600">
                <a:latin typeface="Nunito"/>
                <a:ea typeface="Nunito"/>
                <a:cs typeface="Nunito"/>
                <a:sym typeface="Nunito"/>
              </a:rPr>
              <a:t>Presentación preparada por Esteban Arenas para</a:t>
            </a:r>
            <a:endParaRPr sz="1600">
              <a:latin typeface="Nunito"/>
              <a:ea typeface="Nunito"/>
              <a:cs typeface="Nunito"/>
              <a:sym typeface="Nunito"/>
            </a:endParaRPr>
          </a:p>
          <a:p>
            <a:pPr indent="0" lvl="0" marL="0" rtl="0" algn="ctr">
              <a:spcBef>
                <a:spcPts val="0"/>
              </a:spcBef>
              <a:spcAft>
                <a:spcPts val="0"/>
              </a:spcAft>
              <a:buNone/>
            </a:pPr>
            <a:r>
              <a:rPr lang="es-419" sz="1600">
                <a:latin typeface="Nunito"/>
                <a:ea typeface="Nunito"/>
                <a:cs typeface="Nunito"/>
                <a:sym typeface="Nunito"/>
              </a:rPr>
              <a:t>Iniciativa Profisica</a:t>
            </a:r>
            <a:endParaRPr sz="1600">
              <a:latin typeface="Nunito"/>
              <a:ea typeface="Nunito"/>
              <a:cs typeface="Nunito"/>
              <a:sym typeface="Nunito"/>
            </a:endParaRPr>
          </a:p>
          <a:p>
            <a:pPr indent="0" lvl="0" marL="0" rtl="0" algn="ctr">
              <a:spcBef>
                <a:spcPts val="0"/>
              </a:spcBef>
              <a:spcAft>
                <a:spcPts val="0"/>
              </a:spcAft>
              <a:buNone/>
            </a:pPr>
            <a:r>
              <a:rPr b="1" lang="es-419" sz="1600">
                <a:latin typeface="Nunito"/>
                <a:ea typeface="Nunito"/>
                <a:cs typeface="Nunito"/>
                <a:sym typeface="Nunito"/>
              </a:rPr>
              <a:t>www.profisica.cl</a:t>
            </a:r>
            <a:endParaRPr b="1" sz="1600">
              <a:latin typeface="Nunito"/>
              <a:ea typeface="Nunito"/>
              <a:cs typeface="Nunito"/>
              <a:sym typeface="Nunito"/>
            </a:endParaRPr>
          </a:p>
        </p:txBody>
      </p:sp>
      <p:pic>
        <p:nvPicPr>
          <p:cNvPr id="69" name="Google Shape;69;p13"/>
          <p:cNvPicPr preferRelativeResize="0"/>
          <p:nvPr/>
        </p:nvPicPr>
        <p:blipFill>
          <a:blip r:embed="rId3">
            <a:alphaModFix/>
          </a:blip>
          <a:stretch>
            <a:fillRect/>
          </a:stretch>
        </p:blipFill>
        <p:spPr>
          <a:xfrm>
            <a:off x="3705550" y="51000"/>
            <a:ext cx="1428750" cy="828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2"/>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Tectónica de placas</a:t>
            </a:r>
            <a:endParaRPr sz="3000">
              <a:latin typeface="Nunito"/>
              <a:ea typeface="Nunito"/>
              <a:cs typeface="Nunito"/>
              <a:sym typeface="Nunito"/>
            </a:endParaRPr>
          </a:p>
        </p:txBody>
      </p:sp>
      <p:sp>
        <p:nvSpPr>
          <p:cNvPr id="138" name="Google Shape;138;p22"/>
          <p:cNvSpPr txBox="1"/>
          <p:nvPr/>
        </p:nvSpPr>
        <p:spPr>
          <a:xfrm>
            <a:off x="397600" y="821275"/>
            <a:ext cx="3675600" cy="20079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Permite explicar el movimiento de continentes, los fenómenos sísmicos (temblores, terremotos) y volcánicos.</a:t>
            </a:r>
            <a:endParaRPr b="1">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Formulada en 1965 por el aporte de muchos científicos.</a:t>
            </a:r>
            <a:endParaRPr b="1">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Ideas principales:</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La corteza está dividida en varias secciones o placas.</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Las placas se mueven debido al movimiento interno de la Tierra.</a:t>
            </a:r>
            <a:endParaRPr b="1">
              <a:latin typeface="Nunito"/>
              <a:ea typeface="Nunito"/>
              <a:cs typeface="Nunito"/>
              <a:sym typeface="Nunito"/>
            </a:endParaRPr>
          </a:p>
        </p:txBody>
      </p:sp>
      <p:pic>
        <p:nvPicPr>
          <p:cNvPr id="139" name="Google Shape;139;p22"/>
          <p:cNvPicPr preferRelativeResize="0"/>
          <p:nvPr/>
        </p:nvPicPr>
        <p:blipFill>
          <a:blip r:embed="rId3">
            <a:alphaModFix/>
          </a:blip>
          <a:stretch>
            <a:fillRect/>
          </a:stretch>
        </p:blipFill>
        <p:spPr>
          <a:xfrm>
            <a:off x="4073199" y="748025"/>
            <a:ext cx="4918398" cy="336211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¿Por qué se mueven las </a:t>
            </a:r>
            <a:r>
              <a:rPr lang="es-419" sz="3000">
                <a:latin typeface="Nunito"/>
                <a:ea typeface="Nunito"/>
                <a:cs typeface="Nunito"/>
                <a:sym typeface="Nunito"/>
              </a:rPr>
              <a:t>placas?</a:t>
            </a:r>
            <a:endParaRPr sz="3000">
              <a:latin typeface="Nunito"/>
              <a:ea typeface="Nunito"/>
              <a:cs typeface="Nunito"/>
              <a:sym typeface="Nunito"/>
            </a:endParaRPr>
          </a:p>
        </p:txBody>
      </p:sp>
      <p:sp>
        <p:nvSpPr>
          <p:cNvPr id="145" name="Google Shape;145;p23"/>
          <p:cNvSpPr txBox="1"/>
          <p:nvPr/>
        </p:nvSpPr>
        <p:spPr>
          <a:xfrm>
            <a:off x="397600" y="821275"/>
            <a:ext cx="3826800" cy="3643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El calor producido por el núcleo hace que el material del manto aumente su temperatura.</a:t>
            </a:r>
            <a:endParaRPr b="1">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Se forman “celdas de convección” por material que sube y baja.</a:t>
            </a:r>
            <a:endParaRPr b="1">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Estas celdas “empujan” a las placas en diferentes direcciones.</a:t>
            </a:r>
            <a:endParaRPr b="1">
              <a:latin typeface="Nunito"/>
              <a:ea typeface="Nunito"/>
              <a:cs typeface="Nunito"/>
              <a:sym typeface="Nunito"/>
            </a:endParaRPr>
          </a:p>
        </p:txBody>
      </p:sp>
      <p:pic>
        <p:nvPicPr>
          <p:cNvPr id="146" name="Google Shape;146;p23"/>
          <p:cNvPicPr preferRelativeResize="0"/>
          <p:nvPr/>
        </p:nvPicPr>
        <p:blipFill>
          <a:blip r:embed="rId3">
            <a:alphaModFix/>
          </a:blip>
          <a:stretch>
            <a:fillRect/>
          </a:stretch>
        </p:blipFill>
        <p:spPr>
          <a:xfrm>
            <a:off x="630375" y="3079025"/>
            <a:ext cx="4017625" cy="1914999"/>
          </a:xfrm>
          <a:prstGeom prst="rect">
            <a:avLst/>
          </a:prstGeom>
          <a:noFill/>
          <a:ln>
            <a:noFill/>
          </a:ln>
        </p:spPr>
      </p:pic>
      <p:pic>
        <p:nvPicPr>
          <p:cNvPr descr="Muestra como la convección del manto da lugar a la deriva continental" id="147" name="Google Shape;147;p23" title="Convección del manto">
            <a:hlinkClick r:id="rId4"/>
          </p:cNvPr>
          <p:cNvPicPr preferRelativeResize="0"/>
          <p:nvPr/>
        </p:nvPicPr>
        <p:blipFill>
          <a:blip r:embed="rId5">
            <a:alphaModFix/>
          </a:blip>
          <a:stretch>
            <a:fillRect/>
          </a:stretch>
        </p:blipFill>
        <p:spPr>
          <a:xfrm>
            <a:off x="4926475" y="595625"/>
            <a:ext cx="4148000" cy="311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Límites de placas</a:t>
            </a:r>
            <a:endParaRPr sz="3000">
              <a:latin typeface="Nunito"/>
              <a:ea typeface="Nunito"/>
              <a:cs typeface="Nunito"/>
              <a:sym typeface="Nunito"/>
            </a:endParaRPr>
          </a:p>
        </p:txBody>
      </p:sp>
      <p:sp>
        <p:nvSpPr>
          <p:cNvPr id="153" name="Google Shape;153;p24"/>
          <p:cNvSpPr txBox="1"/>
          <p:nvPr/>
        </p:nvSpPr>
        <p:spPr>
          <a:xfrm>
            <a:off x="117300" y="821275"/>
            <a:ext cx="4454700" cy="3643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Zonas o “bordes” donde se juntan las placas tectónicas.</a:t>
            </a:r>
            <a:endParaRPr b="1">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Tres tipos:</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Convergentes:  Las placas se acercan y “chocan”.  Una se mete bajo la otra (“subducción”). Son límites de mucha actividad sísmica y volcánica.</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Divergentes: Las placas se separan entre sí. Zona de formación de corteza.</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Transformante: Se desplazan en paralelo. Zona de actividad sísmica.</a:t>
            </a:r>
            <a:endParaRPr b="1">
              <a:latin typeface="Nunito"/>
              <a:ea typeface="Nunito"/>
              <a:cs typeface="Nunito"/>
              <a:sym typeface="Nunito"/>
            </a:endParaRPr>
          </a:p>
        </p:txBody>
      </p:sp>
      <p:pic>
        <p:nvPicPr>
          <p:cNvPr id="154" name="Google Shape;154;p24"/>
          <p:cNvPicPr preferRelativeResize="0"/>
          <p:nvPr/>
        </p:nvPicPr>
        <p:blipFill>
          <a:blip r:embed="rId3">
            <a:alphaModFix/>
          </a:blip>
          <a:stretch>
            <a:fillRect/>
          </a:stretch>
        </p:blipFill>
        <p:spPr>
          <a:xfrm>
            <a:off x="4364700" y="970425"/>
            <a:ext cx="4658750" cy="3494050"/>
          </a:xfrm>
          <a:prstGeom prst="rect">
            <a:avLst/>
          </a:prstGeom>
          <a:noFill/>
          <a:ln>
            <a:noFill/>
          </a:ln>
        </p:spPr>
      </p:pic>
      <p:sp>
        <p:nvSpPr>
          <p:cNvPr id="155" name="Google Shape;155;p24"/>
          <p:cNvSpPr txBox="1"/>
          <p:nvPr/>
        </p:nvSpPr>
        <p:spPr>
          <a:xfrm>
            <a:off x="3729650" y="4639400"/>
            <a:ext cx="5593200" cy="2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000">
                <a:latin typeface="Open Sans"/>
                <a:ea typeface="Open Sans"/>
                <a:cs typeface="Open Sans"/>
                <a:sym typeface="Open Sans"/>
              </a:rPr>
              <a:t>Obtenida de </a:t>
            </a:r>
            <a:endParaRPr sz="1000">
              <a:latin typeface="Open Sans"/>
              <a:ea typeface="Open Sans"/>
              <a:cs typeface="Open Sans"/>
              <a:sym typeface="Open Sans"/>
            </a:endParaRPr>
          </a:p>
          <a:p>
            <a:pPr indent="0" lvl="0" marL="0" rtl="0" algn="ctr">
              <a:spcBef>
                <a:spcPts val="0"/>
              </a:spcBef>
              <a:spcAft>
                <a:spcPts val="0"/>
              </a:spcAft>
              <a:buNone/>
            </a:pPr>
            <a:r>
              <a:rPr lang="es-419" sz="1000" u="sng">
                <a:solidFill>
                  <a:schemeClr val="hlink"/>
                </a:solidFill>
                <a:hlinkClick r:id="rId4"/>
              </a:rPr>
              <a:t>http://comprendelanaturaleza.blogspot.com/2014/03/geosfera-dinamica.html</a:t>
            </a:r>
            <a:endParaRPr sz="10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Consecuencias del movimiento de placas tectónicas</a:t>
            </a:r>
            <a:endParaRPr sz="3000">
              <a:latin typeface="Nunito"/>
              <a:ea typeface="Nunito"/>
              <a:cs typeface="Nunito"/>
              <a:sym typeface="Nunito"/>
            </a:endParaRPr>
          </a:p>
        </p:txBody>
      </p:sp>
      <p:sp>
        <p:nvSpPr>
          <p:cNvPr id="161" name="Google Shape;161;p25"/>
          <p:cNvSpPr txBox="1"/>
          <p:nvPr/>
        </p:nvSpPr>
        <p:spPr>
          <a:xfrm>
            <a:off x="117300" y="970425"/>
            <a:ext cx="4688100" cy="3643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Movimiento de continentes</a:t>
            </a:r>
            <a:endParaRPr b="1">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Movimientos sísmicos</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El roce entre placas convergentes o transformantes acumula energía entre ellas.</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Cuando se produce una ruptura se libera la energía en forma de vibración → Sismos, tsunamis.</a:t>
            </a:r>
            <a:endParaRPr b="1">
              <a:latin typeface="Nunito"/>
              <a:ea typeface="Nunito"/>
              <a:cs typeface="Nunito"/>
              <a:sym typeface="Nunito"/>
            </a:endParaRPr>
          </a:p>
        </p:txBody>
      </p:sp>
      <p:pic>
        <p:nvPicPr>
          <p:cNvPr id="162" name="Google Shape;162;p25"/>
          <p:cNvPicPr preferRelativeResize="0"/>
          <p:nvPr/>
        </p:nvPicPr>
        <p:blipFill>
          <a:blip r:embed="rId3">
            <a:alphaModFix/>
          </a:blip>
          <a:stretch>
            <a:fillRect/>
          </a:stretch>
        </p:blipFill>
        <p:spPr>
          <a:xfrm>
            <a:off x="698150" y="3252425"/>
            <a:ext cx="4191524" cy="1791925"/>
          </a:xfrm>
          <a:prstGeom prst="rect">
            <a:avLst/>
          </a:prstGeom>
          <a:noFill/>
          <a:ln>
            <a:noFill/>
          </a:ln>
        </p:spPr>
      </p:pic>
      <p:pic>
        <p:nvPicPr>
          <p:cNvPr id="163" name="Google Shape;163;p25"/>
          <p:cNvPicPr preferRelativeResize="0"/>
          <p:nvPr/>
        </p:nvPicPr>
        <p:blipFill>
          <a:blip r:embed="rId4">
            <a:alphaModFix/>
          </a:blip>
          <a:stretch>
            <a:fillRect/>
          </a:stretch>
        </p:blipFill>
        <p:spPr>
          <a:xfrm>
            <a:off x="4805400" y="776150"/>
            <a:ext cx="4338600" cy="2288647"/>
          </a:xfrm>
          <a:prstGeom prst="rect">
            <a:avLst/>
          </a:prstGeom>
          <a:noFill/>
          <a:ln>
            <a:noFill/>
          </a:ln>
        </p:spPr>
      </p:pic>
      <p:sp>
        <p:nvSpPr>
          <p:cNvPr id="164" name="Google Shape;164;p25"/>
          <p:cNvSpPr txBox="1"/>
          <p:nvPr/>
        </p:nvSpPr>
        <p:spPr>
          <a:xfrm>
            <a:off x="5095775" y="3064800"/>
            <a:ext cx="4139400" cy="2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000">
                <a:latin typeface="Open Sans"/>
                <a:ea typeface="Open Sans"/>
                <a:cs typeface="Open Sans"/>
                <a:sym typeface="Open Sans"/>
              </a:rPr>
              <a:t>Obtenida de </a:t>
            </a:r>
            <a:r>
              <a:rPr lang="es-419" sz="1100" u="sng">
                <a:solidFill>
                  <a:schemeClr val="hlink"/>
                </a:solidFill>
                <a:hlinkClick r:id="rId5"/>
              </a:rPr>
              <a:t>https://magicanaturaleza.com/c-sismos/que-es-un-terremoto/</a:t>
            </a:r>
            <a:endParaRPr sz="100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6"/>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Consecuencias del movimiento de placas tectónicas</a:t>
            </a:r>
            <a:endParaRPr sz="3000">
              <a:latin typeface="Nunito"/>
              <a:ea typeface="Nunito"/>
              <a:cs typeface="Nunito"/>
              <a:sym typeface="Nunito"/>
            </a:endParaRPr>
          </a:p>
        </p:txBody>
      </p:sp>
      <p:sp>
        <p:nvSpPr>
          <p:cNvPr id="170" name="Google Shape;170;p26"/>
          <p:cNvSpPr txBox="1"/>
          <p:nvPr/>
        </p:nvSpPr>
        <p:spPr>
          <a:xfrm>
            <a:off x="117300" y="1353950"/>
            <a:ext cx="4332000" cy="3259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Actividad volcánica</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El material de las placas que se hunden (subducción) se derrite y sube en forma de magma, acumulándose y liberándose a través de grietas en la corteza → Volcanes</a:t>
            </a:r>
            <a:endParaRPr b="1">
              <a:latin typeface="Nunito"/>
              <a:ea typeface="Nunito"/>
              <a:cs typeface="Nunito"/>
              <a:sym typeface="Nunito"/>
            </a:endParaRPr>
          </a:p>
        </p:txBody>
      </p:sp>
      <p:pic>
        <p:nvPicPr>
          <p:cNvPr id="171" name="Google Shape;171;p26"/>
          <p:cNvPicPr preferRelativeResize="0"/>
          <p:nvPr/>
        </p:nvPicPr>
        <p:blipFill>
          <a:blip r:embed="rId3">
            <a:alphaModFix/>
          </a:blip>
          <a:stretch>
            <a:fillRect/>
          </a:stretch>
        </p:blipFill>
        <p:spPr>
          <a:xfrm>
            <a:off x="4449300" y="1051888"/>
            <a:ext cx="4389900" cy="3039729"/>
          </a:xfrm>
          <a:prstGeom prst="rect">
            <a:avLst/>
          </a:prstGeom>
          <a:noFill/>
          <a:ln>
            <a:noFill/>
          </a:ln>
        </p:spPr>
      </p:pic>
      <p:sp>
        <p:nvSpPr>
          <p:cNvPr id="172" name="Google Shape;172;p26"/>
          <p:cNvSpPr txBox="1"/>
          <p:nvPr/>
        </p:nvSpPr>
        <p:spPr>
          <a:xfrm>
            <a:off x="3504800" y="4404650"/>
            <a:ext cx="5593200" cy="2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419" sz="1000">
                <a:latin typeface="Open Sans"/>
                <a:ea typeface="Open Sans"/>
                <a:cs typeface="Open Sans"/>
                <a:sym typeface="Open Sans"/>
              </a:rPr>
              <a:t>Obtenida de </a:t>
            </a:r>
            <a:r>
              <a:rPr lang="es-419" sz="1100" u="sng">
                <a:solidFill>
                  <a:schemeClr val="hlink"/>
                </a:solidFill>
                <a:hlinkClick r:id="rId4"/>
              </a:rPr>
              <a:t>https://es.quizzclub.com/stories/geography/existen-volcanes-que-esten-conectados/</a:t>
            </a:r>
            <a:endParaRPr sz="1000">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Evaluando lo aprendido</a:t>
            </a:r>
            <a:endParaRPr sz="3000">
              <a:latin typeface="Nunito"/>
              <a:ea typeface="Nunito"/>
              <a:cs typeface="Nunito"/>
              <a:sym typeface="Nunito"/>
            </a:endParaRPr>
          </a:p>
        </p:txBody>
      </p:sp>
      <p:sp>
        <p:nvSpPr>
          <p:cNvPr id="178" name="Google Shape;178;p27"/>
          <p:cNvSpPr txBox="1"/>
          <p:nvPr/>
        </p:nvSpPr>
        <p:spPr>
          <a:xfrm>
            <a:off x="117300" y="1353950"/>
            <a:ext cx="5760300" cy="24270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Profesor:</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Ingrese a Socrative.com</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Cree su usuario o inicie sesión (la versión básica es gratuita)</a:t>
            </a:r>
            <a:endParaRPr b="1">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Importe la siguiente prueba a su sesión</a:t>
            </a:r>
            <a:endParaRPr b="1">
              <a:latin typeface="Nunito"/>
              <a:ea typeface="Nunito"/>
              <a:cs typeface="Nunito"/>
              <a:sym typeface="Nunito"/>
            </a:endParaRPr>
          </a:p>
          <a:p>
            <a:pPr indent="-336550" lvl="2" marL="1371600" rtl="0" algn="l">
              <a:lnSpc>
                <a:spcPct val="150000"/>
              </a:lnSpc>
              <a:spcBef>
                <a:spcPts val="0"/>
              </a:spcBef>
              <a:spcAft>
                <a:spcPts val="0"/>
              </a:spcAft>
              <a:buSzPts val="1700"/>
              <a:buFont typeface="Nunito"/>
              <a:buChar char="■"/>
            </a:pPr>
            <a:r>
              <a:rPr b="1" lang="es-419" sz="1200">
                <a:solidFill>
                  <a:srgbClr val="555555"/>
                </a:solidFill>
                <a:highlight>
                  <a:srgbClr val="FFFFFF"/>
                </a:highlight>
                <a:latin typeface="Nunito"/>
                <a:ea typeface="Nunito"/>
                <a:cs typeface="Nunito"/>
                <a:sym typeface="Nunito"/>
              </a:rPr>
              <a:t>SOC-49689323</a:t>
            </a:r>
            <a:endParaRPr b="1" sz="1700">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Existen múltiples tutoriales de Socrative en Internet</a:t>
            </a:r>
            <a:endParaRPr b="1">
              <a:latin typeface="Nunito"/>
              <a:ea typeface="Nunito"/>
              <a:cs typeface="Nunito"/>
              <a:sym typeface="Nunito"/>
            </a:endParaRPr>
          </a:p>
          <a:p>
            <a:pPr indent="0" lvl="0" marL="1371600" rtl="0" algn="l">
              <a:lnSpc>
                <a:spcPct val="150000"/>
              </a:lnSpc>
              <a:spcBef>
                <a:spcPts val="0"/>
              </a:spcBef>
              <a:spcAft>
                <a:spcPts val="0"/>
              </a:spcAft>
              <a:buNone/>
            </a:pPr>
            <a:r>
              <a:t/>
            </a:r>
            <a:endParaRPr b="1">
              <a:latin typeface="Nunito"/>
              <a:ea typeface="Nunito"/>
              <a:cs typeface="Nunito"/>
              <a:sym typeface="Nunito"/>
            </a:endParaRPr>
          </a:p>
        </p:txBody>
      </p:sp>
      <p:sp>
        <p:nvSpPr>
          <p:cNvPr id="179" name="Google Shape;179;p27"/>
          <p:cNvSpPr txBox="1"/>
          <p:nvPr/>
        </p:nvSpPr>
        <p:spPr>
          <a:xfrm>
            <a:off x="5668513" y="3382825"/>
            <a:ext cx="3475500" cy="539100"/>
          </a:xfrm>
          <a:prstGeom prst="rect">
            <a:avLst/>
          </a:prstGeom>
          <a:noFill/>
          <a:ln>
            <a:noFill/>
          </a:ln>
        </p:spPr>
        <p:txBody>
          <a:bodyPr anchorCtr="0" anchor="t" bIns="91425" lIns="91425" spcFirstLastPara="1" rIns="91425" wrap="square" tIns="91425">
            <a:noAutofit/>
          </a:bodyPr>
          <a:lstStyle/>
          <a:p>
            <a:pPr indent="0" lvl="0" marL="76200" marR="76200" rtl="0" algn="ctr">
              <a:lnSpc>
                <a:spcPct val="166666"/>
              </a:lnSpc>
              <a:spcBef>
                <a:spcPts val="1000"/>
              </a:spcBef>
              <a:spcAft>
                <a:spcPts val="0"/>
              </a:spcAft>
              <a:buNone/>
            </a:pPr>
            <a:r>
              <a:rPr lang="es-419" sz="900" u="sng">
                <a:solidFill>
                  <a:srgbClr val="3C4043"/>
                </a:solidFill>
                <a:highlight>
                  <a:srgbClr val="FFFFFF"/>
                </a:highlight>
                <a:latin typeface="Roboto"/>
                <a:ea typeface="Roboto"/>
                <a:cs typeface="Roboto"/>
                <a:sym typeface="Roboto"/>
                <a:hlinkClick r:id="rId3">
                  <a:extLst>
                    <a:ext uri="{A12FA001-AC4F-418D-AE19-62706E023703}">
                      <ahyp:hlinkClr val="tx"/>
                    </a:ext>
                  </a:extLst>
                </a:hlinkClick>
              </a:rPr>
              <a:t>Cómo utilizar SOCRATIVE para evaluar a tus alumnos - YouTube</a:t>
            </a:r>
            <a:endParaRPr sz="850" u="sng">
              <a:solidFill>
                <a:srgbClr val="5F6368"/>
              </a:solidFill>
              <a:highlight>
                <a:srgbClr val="FFFFFF"/>
              </a:highlight>
              <a:latin typeface="Roboto"/>
              <a:ea typeface="Roboto"/>
              <a:cs typeface="Roboto"/>
              <a:sym typeface="Roboto"/>
              <a:hlinkClick r:id="rId4">
                <a:extLst>
                  <a:ext uri="{A12FA001-AC4F-418D-AE19-62706E023703}">
                    <ahyp:hlinkClr val="tx"/>
                  </a:ext>
                </a:extLst>
              </a:hlinkClick>
            </a:endParaRPr>
          </a:p>
        </p:txBody>
      </p:sp>
      <p:pic>
        <p:nvPicPr>
          <p:cNvPr descr="En este videotutorial explicamos de forma detallada como podemos utilizar SOCRATIVE como herramienta de evaluación.&#10;&#10;Se trata de una herramienta que puedes usar desde tu navegador Google Chrome, desde tu tablet android, iphone o ipad.&#10;&#10;Para más información sobre la puesta en marcha de metodologías activas con las herramientas de google puedes visitar nuestra página http://blog.princippia.com" id="180" name="Google Shape;180;p27" title="Como utilizar SOCRATIVE para evaluar a tus alumnos">
            <a:hlinkClick r:id="rId5"/>
          </p:cNvPr>
          <p:cNvPicPr preferRelativeResize="0"/>
          <p:nvPr/>
        </p:nvPicPr>
        <p:blipFill>
          <a:blip r:embed="rId6">
            <a:alphaModFix/>
          </a:blip>
          <a:stretch>
            <a:fillRect/>
          </a:stretch>
        </p:blipFill>
        <p:spPr>
          <a:xfrm>
            <a:off x="6042638" y="1288200"/>
            <a:ext cx="2727226" cy="2045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a:latin typeface="Nunito"/>
                <a:ea typeface="Nunito"/>
                <a:cs typeface="Nunito"/>
                <a:sym typeface="Nunito"/>
              </a:rPr>
              <a:t>Derechos de uso</a:t>
            </a:r>
            <a:endParaRPr>
              <a:latin typeface="Nunito"/>
              <a:ea typeface="Nunito"/>
              <a:cs typeface="Nunito"/>
              <a:sym typeface="Nunito"/>
            </a:endParaRPr>
          </a:p>
        </p:txBody>
      </p:sp>
      <p:sp>
        <p:nvSpPr>
          <p:cNvPr id="186" name="Google Shape;186;p2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Nunito"/>
              <a:buChar char="-"/>
            </a:pPr>
            <a:r>
              <a:rPr lang="es-419">
                <a:latin typeface="Nunito"/>
                <a:ea typeface="Nunito"/>
                <a:cs typeface="Nunito"/>
                <a:sym typeface="Nunito"/>
              </a:rPr>
              <a:t>Presentación para uso educativo no comercial.</a:t>
            </a:r>
            <a:endParaRPr>
              <a:latin typeface="Nunito"/>
              <a:ea typeface="Nunito"/>
              <a:cs typeface="Nunito"/>
              <a:sym typeface="Nunito"/>
            </a:endParaRPr>
          </a:p>
          <a:p>
            <a:pPr indent="-342900" lvl="0" marL="457200" rtl="0" algn="l">
              <a:spcBef>
                <a:spcPts val="0"/>
              </a:spcBef>
              <a:spcAft>
                <a:spcPts val="0"/>
              </a:spcAft>
              <a:buSzPts val="1800"/>
              <a:buFont typeface="Nunito"/>
              <a:buChar char="-"/>
            </a:pPr>
            <a:r>
              <a:rPr lang="es-419">
                <a:latin typeface="Nunito"/>
                <a:ea typeface="Nunito"/>
                <a:cs typeface="Nunito"/>
                <a:sym typeface="Nunito"/>
              </a:rPr>
              <a:t>Todas las imágenes son de libre disposición a menos que se indique el origen.</a:t>
            </a:r>
            <a:endParaRPr>
              <a:latin typeface="Nunito"/>
              <a:ea typeface="Nunito"/>
              <a:cs typeface="Nunito"/>
              <a:sym typeface="Nunito"/>
            </a:endParaRPr>
          </a:p>
          <a:p>
            <a:pPr indent="-342900" lvl="0" marL="457200" rtl="0" algn="l">
              <a:spcBef>
                <a:spcPts val="0"/>
              </a:spcBef>
              <a:spcAft>
                <a:spcPts val="0"/>
              </a:spcAft>
              <a:buSzPts val="1800"/>
              <a:buFont typeface="Nunito"/>
              <a:buChar char="-"/>
            </a:pPr>
            <a:r>
              <a:rPr lang="es-419">
                <a:latin typeface="Nunito"/>
                <a:ea typeface="Nunito"/>
                <a:cs typeface="Nunito"/>
                <a:sym typeface="Nunito"/>
              </a:rPr>
              <a:t>Puede acceder a más presentaciones, información e ideas para la enseñanza de la Física en </a:t>
            </a:r>
            <a:r>
              <a:rPr lang="es-419" u="sng">
                <a:solidFill>
                  <a:schemeClr val="hlink"/>
                </a:solidFill>
                <a:latin typeface="Nunito"/>
                <a:ea typeface="Nunito"/>
                <a:cs typeface="Nunito"/>
                <a:sym typeface="Nunito"/>
                <a:hlinkClick r:id="rId3"/>
              </a:rPr>
              <a:t>www.profisica.cl</a:t>
            </a:r>
            <a:endParaRPr>
              <a:latin typeface="Nunito"/>
              <a:ea typeface="Nunito"/>
              <a:cs typeface="Nunito"/>
              <a:sym typeface="Nunito"/>
            </a:endParaRPr>
          </a:p>
        </p:txBody>
      </p:sp>
      <p:pic>
        <p:nvPicPr>
          <p:cNvPr id="187" name="Google Shape;187;p28">
            <a:hlinkClick r:id="rId4"/>
          </p:cNvPr>
          <p:cNvPicPr preferRelativeResize="0"/>
          <p:nvPr/>
        </p:nvPicPr>
        <p:blipFill>
          <a:blip r:embed="rId5">
            <a:alphaModFix/>
          </a:blip>
          <a:stretch>
            <a:fillRect/>
          </a:stretch>
        </p:blipFill>
        <p:spPr>
          <a:xfrm>
            <a:off x="2496250" y="3209850"/>
            <a:ext cx="4151500" cy="885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Aprendizajes de esta unidad</a:t>
            </a:r>
            <a:endParaRPr sz="3000">
              <a:latin typeface="Nunito"/>
              <a:ea typeface="Nunito"/>
              <a:cs typeface="Nunito"/>
              <a:sym typeface="Nunito"/>
            </a:endParaRPr>
          </a:p>
        </p:txBody>
      </p:sp>
      <p:graphicFrame>
        <p:nvGraphicFramePr>
          <p:cNvPr id="75" name="Google Shape;75;p14"/>
          <p:cNvGraphicFramePr/>
          <p:nvPr/>
        </p:nvGraphicFramePr>
        <p:xfrm>
          <a:off x="388875" y="858200"/>
          <a:ext cx="3000000" cy="3000000"/>
        </p:xfrm>
        <a:graphic>
          <a:graphicData uri="http://schemas.openxmlformats.org/drawingml/2006/table">
            <a:tbl>
              <a:tblPr>
                <a:noFill/>
                <a:tableStyleId>{6F8FA17B-1FBE-4666-994B-E670B8C13B40}</a:tableStyleId>
              </a:tblPr>
              <a:tblGrid>
                <a:gridCol w="2318850"/>
                <a:gridCol w="6047400"/>
              </a:tblGrid>
              <a:tr h="381000">
                <a:tc>
                  <a:txBody>
                    <a:bodyPr/>
                    <a:lstStyle/>
                    <a:p>
                      <a:pPr indent="0" lvl="0" marL="0" rtl="0" algn="l">
                        <a:spcBef>
                          <a:spcPts val="0"/>
                        </a:spcBef>
                        <a:spcAft>
                          <a:spcPts val="0"/>
                        </a:spcAft>
                        <a:buNone/>
                      </a:pPr>
                      <a:r>
                        <a:rPr b="1" lang="es-419">
                          <a:latin typeface="Nunito"/>
                          <a:ea typeface="Nunito"/>
                          <a:cs typeface="Nunito"/>
                          <a:sym typeface="Nunito"/>
                        </a:rPr>
                        <a:t>Objetivo de Aprendizaje: </a:t>
                      </a:r>
                      <a:endParaRPr b="1">
                        <a:latin typeface="Nunito"/>
                        <a:ea typeface="Nunito"/>
                        <a:cs typeface="Nunito"/>
                        <a:sym typeface="Nunito"/>
                      </a:endParaRPr>
                    </a:p>
                    <a:p>
                      <a:pPr indent="0" lvl="0" marL="0" rtl="0" algn="l">
                        <a:spcBef>
                          <a:spcPts val="0"/>
                        </a:spcBef>
                        <a:spcAft>
                          <a:spcPts val="0"/>
                        </a:spcAft>
                        <a:buNone/>
                      </a:pPr>
                      <a:r>
                        <a:rPr lang="es-419" sz="1100">
                          <a:latin typeface="Nunito"/>
                          <a:ea typeface="Nunito"/>
                          <a:cs typeface="Nunito"/>
                          <a:sym typeface="Nunito"/>
                        </a:rPr>
                        <a:t>Al terminar esta unidad de espera que sus estudiantes sean capaces de:</a:t>
                      </a:r>
                      <a:endParaRPr sz="1100">
                        <a:latin typeface="Nunito"/>
                        <a:ea typeface="Nunito"/>
                        <a:cs typeface="Nunito"/>
                        <a:sym typeface="Nuni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s-419">
                          <a:latin typeface="Nunito"/>
                          <a:ea typeface="Nunito"/>
                          <a:cs typeface="Nunito"/>
                          <a:sym typeface="Nunito"/>
                        </a:rPr>
                        <a:t>Indicadores de evaluación:</a:t>
                      </a:r>
                      <a:endParaRPr b="1">
                        <a:latin typeface="Nunito"/>
                        <a:ea typeface="Nunito"/>
                        <a:cs typeface="Nunito"/>
                        <a:sym typeface="Nunito"/>
                      </a:endParaRPr>
                    </a:p>
                    <a:p>
                      <a:pPr indent="0" lvl="0" marL="0" rtl="0" algn="l">
                        <a:spcBef>
                          <a:spcPts val="0"/>
                        </a:spcBef>
                        <a:spcAft>
                          <a:spcPts val="0"/>
                        </a:spcAft>
                        <a:buNone/>
                      </a:pPr>
                      <a:r>
                        <a:rPr lang="es-419" sz="1100">
                          <a:latin typeface="Nunito"/>
                          <a:ea typeface="Nunito"/>
                          <a:cs typeface="Nunito"/>
                          <a:sym typeface="Nunito"/>
                        </a:rPr>
                        <a:t>Este aprendizaje se puede verificar cuando, entre otras cosas:</a:t>
                      </a:r>
                      <a:endParaRPr sz="1100">
                        <a:latin typeface="Nunito"/>
                        <a:ea typeface="Nunito"/>
                        <a:cs typeface="Nunito"/>
                        <a:sym typeface="Nuni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CCCCCC"/>
                      </a:solidFill>
                      <a:prstDash val="solid"/>
                      <a:round/>
                      <a:headEnd len="sm" w="sm" type="none"/>
                      <a:tailEnd len="sm" w="sm" type="none"/>
                    </a:lnB>
                  </a:tcPr>
                </a:tc>
              </a:tr>
              <a:tr h="381000">
                <a:tc rowSpan="5">
                  <a:txBody>
                    <a:bodyPr/>
                    <a:lstStyle/>
                    <a:p>
                      <a:pPr indent="0" lvl="0" marL="0" rtl="0" algn="l">
                        <a:spcBef>
                          <a:spcPts val="0"/>
                        </a:spcBef>
                        <a:spcAft>
                          <a:spcPts val="0"/>
                        </a:spcAft>
                        <a:buNone/>
                      </a:pPr>
                      <a:r>
                        <a:rPr lang="es-419" sz="1200">
                          <a:solidFill>
                            <a:srgbClr val="0D0D0D"/>
                          </a:solidFill>
                        </a:rPr>
                        <a:t>Explicar, con el modelo de la tectónica de placas, los patrones de distribución de la actividad geológica (volcanes y sismos), los tipos de interacción entre las placas (convergente, divergente y transformante) y su importancia en la teoría de la deriva continental.</a:t>
                      </a:r>
                      <a:endParaRPr sz="1200">
                        <a:latin typeface="Nunito"/>
                        <a:ea typeface="Nunito"/>
                        <a:cs typeface="Nunito"/>
                        <a:sym typeface="Nunito"/>
                      </a:endParaRPr>
                    </a:p>
                  </a:txBody>
                  <a:tcPr marT="91425" marB="91425" marR="91425" marL="91425">
                    <a:lnL cap="flat" cmpd="sng" w="9525">
                      <a:solidFill>
                        <a:srgbClr val="9E9E9E"/>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419" sz="1200">
                          <a:solidFill>
                            <a:srgbClr val="1A1A1A"/>
                          </a:solidFill>
                        </a:rPr>
                        <a:t>Explican, por medio de modelos, la forma en que interactúan las placas tectónicas (límites convergente, divergente y transformante) y algunas de sus consecuencias en el relieve de la Tierra.</a:t>
                      </a:r>
                      <a:endParaRPr sz="1200">
                        <a:solidFill>
                          <a:srgbClr val="1A1A1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1000">
                <a:tc vMerge="1"/>
                <a:tc>
                  <a:txBody>
                    <a:bodyPr/>
                    <a:lstStyle/>
                    <a:p>
                      <a:pPr indent="0" lvl="0" marL="0" rtl="0" algn="l">
                        <a:lnSpc>
                          <a:spcPct val="115000"/>
                        </a:lnSpc>
                        <a:spcBef>
                          <a:spcPts val="0"/>
                        </a:spcBef>
                        <a:spcAft>
                          <a:spcPts val="0"/>
                        </a:spcAft>
                        <a:buNone/>
                      </a:pPr>
                      <a:r>
                        <a:rPr lang="es-419" sz="1200">
                          <a:solidFill>
                            <a:srgbClr val="1A1A1A"/>
                          </a:solidFill>
                        </a:rPr>
                        <a:t>Explican que las corrientes convectivas en el manto terrestre son la principal causa del movimiento de las placas tectónicas, como ocurre particularmente con la subducción que afecta geológicamente a Chile.</a:t>
                      </a:r>
                      <a:endParaRPr sz="1200">
                        <a:solidFill>
                          <a:srgbClr val="1A1A1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1000">
                <a:tc vMerge="1"/>
                <a:tc>
                  <a:txBody>
                    <a:bodyPr/>
                    <a:lstStyle/>
                    <a:p>
                      <a:pPr indent="0" lvl="0" marL="0" rtl="0" algn="l">
                        <a:lnSpc>
                          <a:spcPct val="115000"/>
                        </a:lnSpc>
                        <a:spcBef>
                          <a:spcPts val="0"/>
                        </a:spcBef>
                        <a:spcAft>
                          <a:spcPts val="0"/>
                        </a:spcAft>
                        <a:buNone/>
                      </a:pPr>
                      <a:r>
                        <a:rPr lang="es-419" sz="1200">
                          <a:solidFill>
                            <a:srgbClr val="1A1A1A"/>
                          </a:solidFill>
                        </a:rPr>
                        <a:t>Explican algunas consecuencias, para Chile y el continente, de las interacciones entre las placas de Nazca, Antártica y Escocesa con la Sudamericana.</a:t>
                      </a:r>
                      <a:endParaRPr sz="1200">
                        <a:solidFill>
                          <a:srgbClr val="1A1A1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1000">
                <a:tc vMerge="1"/>
                <a:tc>
                  <a:txBody>
                    <a:bodyPr/>
                    <a:lstStyle/>
                    <a:p>
                      <a:pPr indent="0" lvl="0" marL="0" rtl="0" algn="l">
                        <a:lnSpc>
                          <a:spcPct val="115000"/>
                        </a:lnSpc>
                        <a:spcBef>
                          <a:spcPts val="0"/>
                        </a:spcBef>
                        <a:spcAft>
                          <a:spcPts val="0"/>
                        </a:spcAft>
                        <a:buNone/>
                      </a:pPr>
                      <a:r>
                        <a:rPr lang="es-419" sz="1200">
                          <a:solidFill>
                            <a:srgbClr val="1A1A1A"/>
                          </a:solidFill>
                        </a:rPr>
                        <a:t>Identifican la distribución de la actividad geológica (volcanes y sismos) en Chile y el planeta con la tectónica de placas, como ocurre en el Anillo o Cinturón de Fuego del Pacífico.</a:t>
                      </a:r>
                      <a:endParaRPr sz="1200">
                        <a:solidFill>
                          <a:srgbClr val="1A1A1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tcPr>
                </a:tc>
              </a:tr>
              <a:tr h="381000">
                <a:tc vMerge="1"/>
                <a:tc>
                  <a:txBody>
                    <a:bodyPr/>
                    <a:lstStyle/>
                    <a:p>
                      <a:pPr indent="0" lvl="0" marL="0" rtl="0" algn="l">
                        <a:lnSpc>
                          <a:spcPct val="115000"/>
                        </a:lnSpc>
                        <a:spcBef>
                          <a:spcPts val="0"/>
                        </a:spcBef>
                        <a:spcAft>
                          <a:spcPts val="0"/>
                        </a:spcAft>
                        <a:buNone/>
                      </a:pPr>
                      <a:r>
                        <a:rPr lang="es-419" sz="1200">
                          <a:solidFill>
                            <a:srgbClr val="1A1A1A"/>
                          </a:solidFill>
                        </a:rPr>
                        <a:t>Relacionan la teoría de la deriva continental con la tectónica de placas.</a:t>
                      </a:r>
                      <a:endParaRPr sz="1200">
                        <a:solidFill>
                          <a:srgbClr val="1A1A1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76" name="Google Shape;76;p14"/>
          <p:cNvSpPr txBox="1"/>
          <p:nvPr/>
        </p:nvSpPr>
        <p:spPr>
          <a:xfrm rot="-5400000">
            <a:off x="-1723950" y="2591675"/>
            <a:ext cx="3831900" cy="3840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300">
                <a:latin typeface="Open Sans"/>
                <a:ea typeface="Open Sans"/>
                <a:cs typeface="Open Sans"/>
                <a:sym typeface="Open Sans"/>
              </a:rPr>
              <a:t>Nivel I de Prioridad Curricular 2020</a:t>
            </a:r>
            <a:endParaRPr b="1" sz="1300">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5"/>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Aprendizajes de esta unidad</a:t>
            </a:r>
            <a:endParaRPr sz="3000">
              <a:latin typeface="Nunito"/>
              <a:ea typeface="Nunito"/>
              <a:cs typeface="Nunito"/>
              <a:sym typeface="Nunito"/>
            </a:endParaRPr>
          </a:p>
        </p:txBody>
      </p:sp>
      <p:graphicFrame>
        <p:nvGraphicFramePr>
          <p:cNvPr id="82" name="Google Shape;82;p15"/>
          <p:cNvGraphicFramePr/>
          <p:nvPr/>
        </p:nvGraphicFramePr>
        <p:xfrm>
          <a:off x="391438" y="638675"/>
          <a:ext cx="3000000" cy="3000000"/>
        </p:xfrm>
        <a:graphic>
          <a:graphicData uri="http://schemas.openxmlformats.org/drawingml/2006/table">
            <a:tbl>
              <a:tblPr>
                <a:noFill/>
                <a:tableStyleId>{6F8FA17B-1FBE-4666-994B-E670B8C13B40}</a:tableStyleId>
              </a:tblPr>
              <a:tblGrid>
                <a:gridCol w="1928100"/>
                <a:gridCol w="6723450"/>
              </a:tblGrid>
              <a:tr h="548525">
                <a:tc>
                  <a:txBody>
                    <a:bodyPr/>
                    <a:lstStyle/>
                    <a:p>
                      <a:pPr indent="0" lvl="0" marL="0" rtl="0" algn="l">
                        <a:spcBef>
                          <a:spcPts val="0"/>
                        </a:spcBef>
                        <a:spcAft>
                          <a:spcPts val="0"/>
                        </a:spcAft>
                        <a:buNone/>
                      </a:pPr>
                      <a:r>
                        <a:rPr b="1" lang="es-419">
                          <a:latin typeface="Nunito"/>
                          <a:ea typeface="Nunito"/>
                          <a:cs typeface="Nunito"/>
                          <a:sym typeface="Nunito"/>
                        </a:rPr>
                        <a:t>Objetivo de Aprendizaje: </a:t>
                      </a:r>
                      <a:endParaRPr sz="1100">
                        <a:latin typeface="Nunito"/>
                        <a:ea typeface="Nunito"/>
                        <a:cs typeface="Nunito"/>
                        <a:sym typeface="Nuni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b="1" lang="es-419">
                          <a:latin typeface="Nunito"/>
                          <a:ea typeface="Nunito"/>
                          <a:cs typeface="Nunito"/>
                          <a:sym typeface="Nunito"/>
                        </a:rPr>
                        <a:t>Indicadores de aprendizaje:</a:t>
                      </a:r>
                      <a:endParaRPr b="1">
                        <a:latin typeface="Nunito"/>
                        <a:ea typeface="Nunito"/>
                        <a:cs typeface="Nunito"/>
                        <a:sym typeface="Nunito"/>
                      </a:endParaRPr>
                    </a:p>
                    <a:p>
                      <a:pPr indent="0" lvl="0" marL="0" rtl="0" algn="l">
                        <a:spcBef>
                          <a:spcPts val="0"/>
                        </a:spcBef>
                        <a:spcAft>
                          <a:spcPts val="0"/>
                        </a:spcAft>
                        <a:buNone/>
                      </a:pPr>
                      <a:r>
                        <a:t/>
                      </a:r>
                      <a:endParaRPr sz="1100">
                        <a:latin typeface="Nunito"/>
                        <a:ea typeface="Nunito"/>
                        <a:cs typeface="Nunito"/>
                        <a:sym typeface="Nunito"/>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10575">
                      <a:solidFill>
                        <a:srgbClr val="CCCCCC"/>
                      </a:solidFill>
                      <a:prstDash val="solid"/>
                      <a:round/>
                      <a:headEnd len="sm" w="sm" type="none"/>
                      <a:tailEnd len="sm" w="sm" type="none"/>
                    </a:lnB>
                  </a:tcPr>
                </a:tc>
              </a:tr>
              <a:tr h="340350">
                <a:tc rowSpan="8">
                  <a:txBody>
                    <a:bodyPr/>
                    <a:lstStyle/>
                    <a:p>
                      <a:pPr indent="0" lvl="0" marL="0" rtl="0" algn="l">
                        <a:spcBef>
                          <a:spcPts val="0"/>
                        </a:spcBef>
                        <a:spcAft>
                          <a:spcPts val="0"/>
                        </a:spcAft>
                        <a:buNone/>
                      </a:pPr>
                      <a:r>
                        <a:rPr lang="es-419" sz="1100">
                          <a:latin typeface="Nunito"/>
                          <a:ea typeface="Nunito"/>
                          <a:cs typeface="Nunito"/>
                          <a:sym typeface="Nunito"/>
                        </a:rPr>
                        <a:t>Al terminar esta unidad de espera que sus estudiantes sean capaces de:</a:t>
                      </a:r>
                      <a:endParaRPr sz="1100">
                        <a:latin typeface="Nunito"/>
                        <a:ea typeface="Nunito"/>
                        <a:cs typeface="Nunito"/>
                        <a:sym typeface="Nunito"/>
                      </a:endParaRPr>
                    </a:p>
                    <a:p>
                      <a:pPr indent="0" lvl="0" marL="0" rtl="0" algn="l">
                        <a:spcBef>
                          <a:spcPts val="0"/>
                        </a:spcBef>
                        <a:spcAft>
                          <a:spcPts val="0"/>
                        </a:spcAft>
                        <a:buNone/>
                      </a:pPr>
                      <a:r>
                        <a:t/>
                      </a:r>
                      <a:endParaRPr>
                        <a:solidFill>
                          <a:srgbClr val="0D0D0D"/>
                        </a:solidFill>
                        <a:latin typeface="Nunito"/>
                        <a:ea typeface="Nunito"/>
                        <a:cs typeface="Nunito"/>
                        <a:sym typeface="Nunito"/>
                      </a:endParaRPr>
                    </a:p>
                    <a:p>
                      <a:pPr indent="0" lvl="0" marL="0" rtl="0" algn="l">
                        <a:spcBef>
                          <a:spcPts val="0"/>
                        </a:spcBef>
                        <a:spcAft>
                          <a:spcPts val="0"/>
                        </a:spcAft>
                        <a:buNone/>
                      </a:pPr>
                      <a:r>
                        <a:rPr lang="es-419">
                          <a:solidFill>
                            <a:srgbClr val="0D0D0D"/>
                          </a:solidFill>
                          <a:latin typeface="Nunito"/>
                          <a:ea typeface="Nunito"/>
                          <a:cs typeface="Nunito"/>
                          <a:sym typeface="Nunito"/>
                        </a:rPr>
                        <a:t>Explicar, sobre la base de evidencias y por medio de modelos, la actividad volcánica y sus consecuencias en la naturaleza y la sociedad.</a:t>
                      </a:r>
                      <a:endParaRPr>
                        <a:latin typeface="Nunito"/>
                        <a:ea typeface="Nunito"/>
                        <a:cs typeface="Nunito"/>
                        <a:sym typeface="Nunito"/>
                      </a:endParaRPr>
                    </a:p>
                  </a:txBody>
                  <a:tcPr marT="91425" marB="91425" marR="91425" marL="91425">
                    <a:lnR cap="flat" cmpd="sng" w="10575">
                      <a:solidFill>
                        <a:srgbClr val="CCCCCC"/>
                      </a:solidFill>
                      <a:prstDash val="solid"/>
                      <a:round/>
                      <a:headEnd len="sm" w="sm" type="none"/>
                      <a:tailEnd len="sm" w="sm" type="none"/>
                    </a:lnR>
                    <a:lnT cap="flat" cmpd="sng" w="9525">
                      <a:solidFill>
                        <a:srgbClr val="9E9E9E"/>
                      </a:solidFill>
                      <a:prstDash val="solid"/>
                      <a:round/>
                      <a:headEnd len="sm" w="sm" type="none"/>
                      <a:tailEnd len="sm" w="sm" type="none"/>
                    </a:lnT>
                  </a:tcPr>
                </a:tc>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Describen, con modelos, la estructura de los volcanes, sus partes y componentes principales.</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340350">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Explican la formación de los volcanes y la actividad volcánica.</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CCCCCC"/>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419600">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Clasifican volcanes según criterios como aspecto, composición del magma y tipo de erupción, entre otros factores.</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340350">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Identifican los arcos volcánicos que incluyen los volcanes más activos de Chile y del planeta.</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611925">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Identifican conceptos como alerta, peligro, riesgo y catástrofe, entre otros, en las investigaciones sobre evaluación y riesgo volcánico que realizan organismos públicos en Chile, considerando ejemplos de erupciones recientes ocurridas en el país.</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611925">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Explican, con evidencias, efectos de la actividad volcánica en el medioambiente (formación de suelos, composición de la atmósfera y en la formación de yacimientos mineros metálicos y no metálicos).</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419600">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Investigan sobre géiseres y fuentes de aguas termales en Chile, considerando sus orígenes y su uso como fuente de energía no convencional.</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r h="419600">
                <a:tc vMerge="1"/>
                <a:tc>
                  <a:txBody>
                    <a:bodyPr/>
                    <a:lstStyle/>
                    <a:p>
                      <a:pPr indent="0" lvl="0" marL="0" rtl="0" algn="l">
                        <a:lnSpc>
                          <a:spcPct val="115000"/>
                        </a:lnSpc>
                        <a:spcBef>
                          <a:spcPts val="0"/>
                        </a:spcBef>
                        <a:spcAft>
                          <a:spcPts val="0"/>
                        </a:spcAft>
                        <a:buNone/>
                      </a:pPr>
                      <a:r>
                        <a:rPr lang="es-419" sz="1200">
                          <a:solidFill>
                            <a:srgbClr val="1A1A1A"/>
                          </a:solidFill>
                          <a:latin typeface="Nunito"/>
                          <a:ea typeface="Nunito"/>
                          <a:cs typeface="Nunito"/>
                          <a:sym typeface="Nunito"/>
                        </a:rPr>
                        <a:t>Evalúan acciones para mitigar consecuencias negativas de la actividad volcánica, tanto para los seres vivos como para los bienes materiales.</a:t>
                      </a:r>
                      <a:endParaRPr sz="1200">
                        <a:solidFill>
                          <a:srgbClr val="1A1A1A"/>
                        </a:solidFill>
                        <a:latin typeface="Nunito"/>
                        <a:ea typeface="Nunito"/>
                        <a:cs typeface="Nunito"/>
                        <a:sym typeface="Nunito"/>
                      </a:endParaRPr>
                    </a:p>
                  </a:txBody>
                  <a:tcPr marT="19050" marB="19050" marR="28575" marL="28575" anchor="b">
                    <a:lnL cap="flat" cmpd="sng" w="10575">
                      <a:solidFill>
                        <a:srgbClr val="CCCCCC"/>
                      </a:solidFill>
                      <a:prstDash val="solid"/>
                      <a:round/>
                      <a:headEnd len="sm" w="sm" type="none"/>
                      <a:tailEnd len="sm" w="sm" type="none"/>
                    </a:lnL>
                    <a:lnR cap="flat" cmpd="sng" w="10575">
                      <a:solidFill>
                        <a:srgbClr val="000000"/>
                      </a:solidFill>
                      <a:prstDash val="solid"/>
                      <a:round/>
                      <a:headEnd len="sm" w="sm" type="none"/>
                      <a:tailEnd len="sm" w="sm" type="none"/>
                    </a:lnR>
                    <a:lnT cap="flat" cmpd="sng" w="10575">
                      <a:solidFill>
                        <a:srgbClr val="CCCCCC"/>
                      </a:solidFill>
                      <a:prstDash val="solid"/>
                      <a:round/>
                      <a:headEnd len="sm" w="sm" type="none"/>
                      <a:tailEnd len="sm" w="sm" type="none"/>
                    </a:lnT>
                    <a:lnB cap="flat" cmpd="sng" w="10575">
                      <a:solidFill>
                        <a:srgbClr val="CCCCCC"/>
                      </a:solidFill>
                      <a:prstDash val="solid"/>
                      <a:round/>
                      <a:headEnd len="sm" w="sm" type="none"/>
                      <a:tailEnd len="sm" w="sm" type="none"/>
                    </a:lnB>
                  </a:tcPr>
                </a:tc>
              </a:tr>
            </a:tbl>
          </a:graphicData>
        </a:graphic>
      </p:graphicFrame>
      <p:sp>
        <p:nvSpPr>
          <p:cNvPr id="83" name="Google Shape;83;p15"/>
          <p:cNvSpPr txBox="1"/>
          <p:nvPr/>
        </p:nvSpPr>
        <p:spPr>
          <a:xfrm rot="-5400000">
            <a:off x="-1723950" y="2591675"/>
            <a:ext cx="3831900" cy="384000"/>
          </a:xfrm>
          <a:prstGeom prst="rect">
            <a:avLst/>
          </a:prstGeom>
          <a:solidFill>
            <a:srgbClr val="D9EAD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419" sz="1300">
                <a:latin typeface="Open Sans"/>
                <a:ea typeface="Open Sans"/>
                <a:cs typeface="Open Sans"/>
                <a:sym typeface="Open Sans"/>
              </a:rPr>
              <a:t>Nivel II de Prioridad Curricular 2020</a:t>
            </a:r>
            <a:endParaRPr b="1" sz="1300">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Temas </a:t>
            </a:r>
            <a:r>
              <a:rPr lang="es-419" sz="3000">
                <a:latin typeface="Nunito"/>
                <a:ea typeface="Nunito"/>
                <a:cs typeface="Nunito"/>
                <a:sym typeface="Nunito"/>
              </a:rPr>
              <a:t>de esta unidad</a:t>
            </a:r>
            <a:endParaRPr sz="3000">
              <a:latin typeface="Nunito"/>
              <a:ea typeface="Nunito"/>
              <a:cs typeface="Nunito"/>
              <a:sym typeface="Nunito"/>
            </a:endParaRPr>
          </a:p>
        </p:txBody>
      </p:sp>
      <p:sp>
        <p:nvSpPr>
          <p:cNvPr id="89" name="Google Shape;89;p16"/>
          <p:cNvSpPr txBox="1"/>
          <p:nvPr/>
        </p:nvSpPr>
        <p:spPr>
          <a:xfrm>
            <a:off x="514500" y="916500"/>
            <a:ext cx="4901700" cy="1964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Deriva continental</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Tectónica de placas</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Fenómenos sísmicos</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Fenómenos volcánicos</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Características de los volcanes y sus erupciones</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Rocas, su formación y clasificación</a:t>
            </a:r>
            <a:endParaRPr>
              <a:latin typeface="Nunito"/>
              <a:ea typeface="Nunito"/>
              <a:cs typeface="Nunito"/>
              <a:sym typeface="Nunito"/>
            </a:endParaRPr>
          </a:p>
        </p:txBody>
      </p:sp>
      <p:pic>
        <p:nvPicPr>
          <p:cNvPr id="90" name="Google Shape;90;p16"/>
          <p:cNvPicPr preferRelativeResize="0"/>
          <p:nvPr/>
        </p:nvPicPr>
        <p:blipFill>
          <a:blip r:embed="rId3">
            <a:alphaModFix/>
          </a:blip>
          <a:stretch>
            <a:fillRect/>
          </a:stretch>
        </p:blipFill>
        <p:spPr>
          <a:xfrm>
            <a:off x="311699" y="3366324"/>
            <a:ext cx="2798175" cy="1573725"/>
          </a:xfrm>
          <a:prstGeom prst="rect">
            <a:avLst/>
          </a:prstGeom>
          <a:noFill/>
          <a:ln>
            <a:noFill/>
          </a:ln>
        </p:spPr>
      </p:pic>
      <p:pic>
        <p:nvPicPr>
          <p:cNvPr id="91" name="Google Shape;91;p16"/>
          <p:cNvPicPr preferRelativeResize="0"/>
          <p:nvPr/>
        </p:nvPicPr>
        <p:blipFill>
          <a:blip r:embed="rId4">
            <a:alphaModFix/>
          </a:blip>
          <a:stretch>
            <a:fillRect/>
          </a:stretch>
        </p:blipFill>
        <p:spPr>
          <a:xfrm>
            <a:off x="6238750" y="539225"/>
            <a:ext cx="1717526" cy="1717526"/>
          </a:xfrm>
          <a:prstGeom prst="rect">
            <a:avLst/>
          </a:prstGeom>
          <a:noFill/>
          <a:ln>
            <a:noFill/>
          </a:ln>
        </p:spPr>
      </p:pic>
      <p:pic>
        <p:nvPicPr>
          <p:cNvPr id="92" name="Google Shape;92;p16"/>
          <p:cNvPicPr preferRelativeResize="0"/>
          <p:nvPr/>
        </p:nvPicPr>
        <p:blipFill>
          <a:blip r:embed="rId5">
            <a:alphaModFix/>
          </a:blip>
          <a:stretch>
            <a:fillRect/>
          </a:stretch>
        </p:blipFill>
        <p:spPr>
          <a:xfrm>
            <a:off x="6216087" y="2634825"/>
            <a:ext cx="1762862" cy="1717525"/>
          </a:xfrm>
          <a:prstGeom prst="rect">
            <a:avLst/>
          </a:prstGeom>
          <a:noFill/>
          <a:ln>
            <a:noFill/>
          </a:ln>
        </p:spPr>
      </p:pic>
      <p:pic>
        <p:nvPicPr>
          <p:cNvPr id="93" name="Google Shape;93;p16"/>
          <p:cNvPicPr preferRelativeResize="0"/>
          <p:nvPr/>
        </p:nvPicPr>
        <p:blipFill>
          <a:blip r:embed="rId6">
            <a:alphaModFix/>
          </a:blip>
          <a:stretch>
            <a:fillRect/>
          </a:stretch>
        </p:blipFill>
        <p:spPr>
          <a:xfrm>
            <a:off x="3573825" y="3366325"/>
            <a:ext cx="2359860" cy="1573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La Tierra ¿cambia?</a:t>
            </a:r>
            <a:endParaRPr sz="3000">
              <a:latin typeface="Nunito"/>
              <a:ea typeface="Nunito"/>
              <a:cs typeface="Nunito"/>
              <a:sym typeface="Nunito"/>
            </a:endParaRPr>
          </a:p>
        </p:txBody>
      </p:sp>
      <p:pic>
        <p:nvPicPr>
          <p:cNvPr id="99" name="Google Shape;99;p17"/>
          <p:cNvPicPr preferRelativeResize="0"/>
          <p:nvPr/>
        </p:nvPicPr>
        <p:blipFill>
          <a:blip r:embed="rId3">
            <a:alphaModFix/>
          </a:blip>
          <a:stretch>
            <a:fillRect/>
          </a:stretch>
        </p:blipFill>
        <p:spPr>
          <a:xfrm>
            <a:off x="459288" y="748025"/>
            <a:ext cx="3103176" cy="2327376"/>
          </a:xfrm>
          <a:prstGeom prst="rect">
            <a:avLst/>
          </a:prstGeom>
          <a:noFill/>
          <a:ln>
            <a:noFill/>
          </a:ln>
        </p:spPr>
      </p:pic>
      <p:sp>
        <p:nvSpPr>
          <p:cNvPr id="100" name="Google Shape;100;p17"/>
          <p:cNvSpPr txBox="1"/>
          <p:nvPr/>
        </p:nvSpPr>
        <p:spPr>
          <a:xfrm>
            <a:off x="459300" y="3227800"/>
            <a:ext cx="2915100" cy="34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accent1"/>
                </a:solidFill>
                <a:latin typeface="Nunito"/>
                <a:ea typeface="Nunito"/>
                <a:cs typeface="Nunito"/>
                <a:sym typeface="Nunito"/>
              </a:rPr>
              <a:t>Fósiles de ballena en el Desierto de Atacama</a:t>
            </a:r>
            <a:endParaRPr b="1">
              <a:solidFill>
                <a:schemeClr val="accent1"/>
              </a:solidFill>
              <a:latin typeface="Nunito"/>
              <a:ea typeface="Nunito"/>
              <a:cs typeface="Nunito"/>
              <a:sym typeface="Nunito"/>
            </a:endParaRPr>
          </a:p>
        </p:txBody>
      </p:sp>
      <p:pic>
        <p:nvPicPr>
          <p:cNvPr id="101" name="Google Shape;101;p17"/>
          <p:cNvPicPr preferRelativeResize="0"/>
          <p:nvPr/>
        </p:nvPicPr>
        <p:blipFill rotWithShape="1">
          <a:blip r:embed="rId4">
            <a:alphaModFix/>
          </a:blip>
          <a:srcRect b="18160" l="0" r="0" t="0"/>
          <a:stretch/>
        </p:blipFill>
        <p:spPr>
          <a:xfrm>
            <a:off x="4415620" y="671825"/>
            <a:ext cx="4039980" cy="2479775"/>
          </a:xfrm>
          <a:prstGeom prst="rect">
            <a:avLst/>
          </a:prstGeom>
          <a:noFill/>
          <a:ln>
            <a:noFill/>
          </a:ln>
        </p:spPr>
      </p:pic>
      <p:sp>
        <p:nvSpPr>
          <p:cNvPr id="102" name="Google Shape;102;p17"/>
          <p:cNvSpPr txBox="1"/>
          <p:nvPr/>
        </p:nvSpPr>
        <p:spPr>
          <a:xfrm>
            <a:off x="4937125" y="3267350"/>
            <a:ext cx="2915100" cy="34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419">
                <a:solidFill>
                  <a:schemeClr val="accent1"/>
                </a:solidFill>
                <a:latin typeface="Nunito"/>
                <a:ea typeface="Nunito"/>
                <a:cs typeface="Nunito"/>
                <a:sym typeface="Nunito"/>
              </a:rPr>
              <a:t>Fósiles de ammonites y otros animales marinos</a:t>
            </a:r>
            <a:endParaRPr b="1">
              <a:solidFill>
                <a:schemeClr val="accent1"/>
              </a:solidFill>
              <a:latin typeface="Nunito"/>
              <a:ea typeface="Nunito"/>
              <a:cs typeface="Nunito"/>
              <a:sym typeface="Nunito"/>
            </a:endParaRPr>
          </a:p>
        </p:txBody>
      </p:sp>
      <p:sp>
        <p:nvSpPr>
          <p:cNvPr id="103" name="Google Shape;103;p17"/>
          <p:cNvSpPr txBox="1"/>
          <p:nvPr/>
        </p:nvSpPr>
        <p:spPr>
          <a:xfrm>
            <a:off x="2121150" y="4010125"/>
            <a:ext cx="4901700" cy="7665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¿Qué son los fósiles?</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¿Cómo pudieron vivir en el Desierto de Atacama?</a:t>
            </a:r>
            <a:endParaRPr>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8"/>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La Tierra cambia</a:t>
            </a:r>
            <a:endParaRPr sz="3000">
              <a:latin typeface="Nunito"/>
              <a:ea typeface="Nunito"/>
              <a:cs typeface="Nunito"/>
              <a:sym typeface="Nunito"/>
            </a:endParaRPr>
          </a:p>
        </p:txBody>
      </p:sp>
      <p:sp>
        <p:nvSpPr>
          <p:cNvPr id="109" name="Google Shape;109;p18"/>
          <p:cNvSpPr txBox="1"/>
          <p:nvPr/>
        </p:nvSpPr>
        <p:spPr>
          <a:xfrm>
            <a:off x="401675" y="813075"/>
            <a:ext cx="3218400" cy="35022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Teoría de la Deriva Continental (Alfred Wegener, 1915):</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lang="es-419">
                <a:latin typeface="Nunito"/>
                <a:ea typeface="Nunito"/>
                <a:cs typeface="Nunito"/>
                <a:sym typeface="Nunito"/>
              </a:rPr>
              <a:t>Los continentes han cambiado su posición a través del tiempo.</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lang="es-419">
                <a:latin typeface="Nunito"/>
                <a:ea typeface="Nunito"/>
                <a:cs typeface="Nunito"/>
                <a:sym typeface="Nunito"/>
              </a:rPr>
              <a:t>En el pasado estuvieron unidos.</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lang="es-419">
                <a:latin typeface="Nunito"/>
                <a:ea typeface="Nunito"/>
                <a:cs typeface="Nunito"/>
                <a:sym typeface="Nunito"/>
              </a:rPr>
              <a:t>Evidencias fósiles apoyan esta teoría</a:t>
            </a:r>
            <a:endParaRPr>
              <a:latin typeface="Nunito"/>
              <a:ea typeface="Nunito"/>
              <a:cs typeface="Nunito"/>
              <a:sym typeface="Nunito"/>
            </a:endParaRPr>
          </a:p>
          <a:p>
            <a:pPr indent="0" lvl="0" marL="457200" rtl="0" algn="l">
              <a:lnSpc>
                <a:spcPct val="150000"/>
              </a:lnSpc>
              <a:spcBef>
                <a:spcPts val="0"/>
              </a:spcBef>
              <a:spcAft>
                <a:spcPts val="0"/>
              </a:spcAft>
              <a:buNone/>
            </a:pPr>
            <a:r>
              <a:t/>
            </a:r>
            <a:endParaRPr>
              <a:latin typeface="Nunito"/>
              <a:ea typeface="Nunito"/>
              <a:cs typeface="Nunito"/>
              <a:sym typeface="Nunito"/>
            </a:endParaRPr>
          </a:p>
        </p:txBody>
      </p:sp>
      <p:pic>
        <p:nvPicPr>
          <p:cNvPr id="110" name="Google Shape;110;p18"/>
          <p:cNvPicPr preferRelativeResize="0"/>
          <p:nvPr/>
        </p:nvPicPr>
        <p:blipFill>
          <a:blip r:embed="rId3">
            <a:alphaModFix/>
          </a:blip>
          <a:stretch>
            <a:fillRect/>
          </a:stretch>
        </p:blipFill>
        <p:spPr>
          <a:xfrm>
            <a:off x="4276525" y="654025"/>
            <a:ext cx="4555776" cy="3502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9"/>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La Tierra cambia</a:t>
            </a:r>
            <a:endParaRPr sz="3000">
              <a:latin typeface="Nunito"/>
              <a:ea typeface="Nunito"/>
              <a:cs typeface="Nunito"/>
              <a:sym typeface="Nunito"/>
            </a:endParaRPr>
          </a:p>
        </p:txBody>
      </p:sp>
      <p:sp>
        <p:nvSpPr>
          <p:cNvPr id="116" name="Google Shape;116;p19"/>
          <p:cNvSpPr txBox="1"/>
          <p:nvPr/>
        </p:nvSpPr>
        <p:spPr>
          <a:xfrm>
            <a:off x="311700" y="737575"/>
            <a:ext cx="4630200" cy="967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Para ver cómo ha cambiado la Tierra:</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lang="es-419" u="sng">
                <a:solidFill>
                  <a:schemeClr val="hlink"/>
                </a:solidFill>
                <a:hlinkClick r:id="rId3"/>
              </a:rPr>
              <a:t>https://dinosaurpictures.org/ancient-earth#170</a:t>
            </a:r>
            <a:r>
              <a:rPr lang="es-419"/>
              <a:t> (en inglés)</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Los continentes se mueven, pero…. ¿por qué?</a:t>
            </a:r>
            <a:endParaRPr>
              <a:latin typeface="Nunito"/>
              <a:ea typeface="Nunito"/>
              <a:cs typeface="Nunito"/>
              <a:sym typeface="Nunito"/>
            </a:endParaRPr>
          </a:p>
        </p:txBody>
      </p:sp>
      <p:pic>
        <p:nvPicPr>
          <p:cNvPr id="117" name="Google Shape;117;p19"/>
          <p:cNvPicPr preferRelativeResize="0"/>
          <p:nvPr/>
        </p:nvPicPr>
        <p:blipFill>
          <a:blip r:embed="rId4">
            <a:alphaModFix/>
          </a:blip>
          <a:stretch>
            <a:fillRect/>
          </a:stretch>
        </p:blipFill>
        <p:spPr>
          <a:xfrm>
            <a:off x="1603850" y="3269175"/>
            <a:ext cx="5936300" cy="1469225"/>
          </a:xfrm>
          <a:prstGeom prst="rect">
            <a:avLst/>
          </a:prstGeom>
          <a:noFill/>
          <a:ln>
            <a:noFill/>
          </a:ln>
        </p:spPr>
      </p:pic>
      <p:pic>
        <p:nvPicPr>
          <p:cNvPr descr="Este vídeo muestra cómo se desplazan los continentes desde el cámbrico, desde hace hace 540 millones de años hasta nuestros días. La teoría de la deriva continental fue enunciada por primera vez por Alfred Wegener en una conferencia en Berlín en 1912. A través de observaciones, este científico llegaba a la conclusión que la única manera posible de explicar estos hechos, era suponiendo que los continentes hubieran tenido posiciones diferentes a las que actualmente ocupan o sea que se hubieran movido." id="118" name="Google Shape;118;p19" title="CIENCIA CURIOSA: Deriva continetal - desplazamiento y formación de los continentes (animación)">
            <a:hlinkClick r:id="rId5"/>
          </p:cNvPr>
          <p:cNvPicPr preferRelativeResize="0"/>
          <p:nvPr/>
        </p:nvPicPr>
        <p:blipFill>
          <a:blip r:embed="rId6">
            <a:alphaModFix/>
          </a:blip>
          <a:stretch>
            <a:fillRect/>
          </a:stretch>
        </p:blipFill>
        <p:spPr>
          <a:xfrm>
            <a:off x="5042650" y="112075"/>
            <a:ext cx="3955675" cy="2966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El interior de la Tierra</a:t>
            </a:r>
            <a:endParaRPr sz="3000">
              <a:latin typeface="Nunito"/>
              <a:ea typeface="Nunito"/>
              <a:cs typeface="Nunito"/>
              <a:sym typeface="Nunito"/>
            </a:endParaRPr>
          </a:p>
        </p:txBody>
      </p:sp>
      <p:sp>
        <p:nvSpPr>
          <p:cNvPr id="124" name="Google Shape;124;p20"/>
          <p:cNvSpPr txBox="1"/>
          <p:nvPr/>
        </p:nvSpPr>
        <p:spPr>
          <a:xfrm>
            <a:off x="311700" y="737575"/>
            <a:ext cx="4670700" cy="38529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Modelo estático: </a:t>
            </a:r>
            <a:r>
              <a:rPr lang="es-419">
                <a:latin typeface="Nunito"/>
                <a:ea typeface="Nunito"/>
                <a:cs typeface="Nunito"/>
                <a:sym typeface="Nunito"/>
              </a:rPr>
              <a:t>También conocido como químico, establece las diferencias entre las distintas capas del planeta según su composición</a:t>
            </a:r>
            <a:endParaRPr>
              <a:latin typeface="Nunito"/>
              <a:ea typeface="Nunito"/>
              <a:cs typeface="Nunito"/>
              <a:sym typeface="Nunito"/>
            </a:endParaRPr>
          </a:p>
          <a:p>
            <a:pPr indent="-317500" lvl="0" marL="457200" rtl="0" algn="l">
              <a:lnSpc>
                <a:spcPct val="150000"/>
              </a:lnSpc>
              <a:spcBef>
                <a:spcPts val="0"/>
              </a:spcBef>
              <a:spcAft>
                <a:spcPts val="0"/>
              </a:spcAft>
              <a:buSzPts val="1400"/>
              <a:buFont typeface="Nunito"/>
              <a:buChar char="●"/>
            </a:pPr>
            <a:r>
              <a:rPr lang="es-419">
                <a:latin typeface="Nunito"/>
                <a:ea typeface="Nunito"/>
                <a:cs typeface="Nunito"/>
                <a:sym typeface="Nunito"/>
              </a:rPr>
              <a:t>Capas:</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Corteza</a:t>
            </a:r>
            <a:r>
              <a:rPr lang="es-419">
                <a:latin typeface="Nunito"/>
                <a:ea typeface="Nunito"/>
                <a:cs typeface="Nunito"/>
                <a:sym typeface="Nunito"/>
              </a:rPr>
              <a:t>: Delgada (no más de 15 km), de dos tipos: Oceánica (más densa) y continental (menos densa).</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Manto</a:t>
            </a:r>
            <a:r>
              <a:rPr lang="es-419">
                <a:latin typeface="Nunito"/>
                <a:ea typeface="Nunito"/>
                <a:cs typeface="Nunito"/>
                <a:sym typeface="Nunito"/>
              </a:rPr>
              <a:t>: Dividida en manto superior e inferior, ocupa el mayor volumen.</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Núcleo</a:t>
            </a:r>
            <a:r>
              <a:rPr lang="es-419">
                <a:latin typeface="Nunito"/>
                <a:ea typeface="Nunito"/>
                <a:cs typeface="Nunito"/>
                <a:sym typeface="Nunito"/>
              </a:rPr>
              <a:t>: Dividido en externo (fluido, compuesto de hierro y níquel) e interno( sólido, compuesto de hierro)</a:t>
            </a:r>
            <a:endParaRPr>
              <a:latin typeface="Nunito"/>
              <a:ea typeface="Nunito"/>
              <a:cs typeface="Nunito"/>
              <a:sym typeface="Nunito"/>
            </a:endParaRPr>
          </a:p>
        </p:txBody>
      </p:sp>
      <p:pic>
        <p:nvPicPr>
          <p:cNvPr id="125" name="Google Shape;125;p20"/>
          <p:cNvPicPr preferRelativeResize="0"/>
          <p:nvPr/>
        </p:nvPicPr>
        <p:blipFill>
          <a:blip r:embed="rId3">
            <a:alphaModFix/>
          </a:blip>
          <a:stretch>
            <a:fillRect/>
          </a:stretch>
        </p:blipFill>
        <p:spPr>
          <a:xfrm>
            <a:off x="5164450" y="807075"/>
            <a:ext cx="3287676" cy="2563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56525"/>
            <a:ext cx="8520600" cy="53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419" sz="3000">
                <a:latin typeface="Nunito"/>
                <a:ea typeface="Nunito"/>
                <a:cs typeface="Nunito"/>
                <a:sym typeface="Nunito"/>
              </a:rPr>
              <a:t>El interior de la Tierra</a:t>
            </a:r>
            <a:endParaRPr sz="3000">
              <a:latin typeface="Nunito"/>
              <a:ea typeface="Nunito"/>
              <a:cs typeface="Nunito"/>
              <a:sym typeface="Nunito"/>
            </a:endParaRPr>
          </a:p>
        </p:txBody>
      </p:sp>
      <p:sp>
        <p:nvSpPr>
          <p:cNvPr id="131" name="Google Shape;131;p21"/>
          <p:cNvSpPr txBox="1"/>
          <p:nvPr/>
        </p:nvSpPr>
        <p:spPr>
          <a:xfrm>
            <a:off x="397600" y="821275"/>
            <a:ext cx="5256600" cy="20079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Nunito"/>
              <a:buChar char="●"/>
            </a:pPr>
            <a:r>
              <a:rPr b="1" lang="es-419">
                <a:latin typeface="Nunito"/>
                <a:ea typeface="Nunito"/>
                <a:cs typeface="Nunito"/>
                <a:sym typeface="Nunito"/>
              </a:rPr>
              <a:t>Modelo Dinámico:</a:t>
            </a:r>
            <a:r>
              <a:rPr lang="es-419">
                <a:latin typeface="Nunito"/>
                <a:ea typeface="Nunito"/>
                <a:cs typeface="Nunito"/>
                <a:sym typeface="Nunito"/>
              </a:rPr>
              <a:t>  Describe el movimiento de las capas de la geosfera de acuerdo con ciertas características, como la rigidez y la elasticidad.</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Litósfera</a:t>
            </a:r>
            <a:r>
              <a:rPr lang="es-419">
                <a:latin typeface="Nunito"/>
                <a:ea typeface="Nunito"/>
                <a:cs typeface="Nunito"/>
                <a:sym typeface="Nunito"/>
              </a:rPr>
              <a:t>: Capa más externa, delgada, rocas en estado sólido.</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Astenósfera</a:t>
            </a:r>
            <a:r>
              <a:rPr lang="es-419">
                <a:latin typeface="Nunito"/>
                <a:ea typeface="Nunito"/>
                <a:cs typeface="Nunito"/>
                <a:sym typeface="Nunito"/>
              </a:rPr>
              <a:t>: Bajo la litósfera, compuesta por rocas en estado viscoso (debido a la presión), permite moverse a la litósfera.</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Mesosfera</a:t>
            </a:r>
            <a:r>
              <a:rPr lang="es-419">
                <a:latin typeface="Nunito"/>
                <a:ea typeface="Nunito"/>
                <a:cs typeface="Nunito"/>
                <a:sym typeface="Nunito"/>
              </a:rPr>
              <a:t>: Bajo la astenósfera, rígida debido a la presión.</a:t>
            </a:r>
            <a:endParaRPr>
              <a:latin typeface="Nunito"/>
              <a:ea typeface="Nunito"/>
              <a:cs typeface="Nunito"/>
              <a:sym typeface="Nunito"/>
            </a:endParaRPr>
          </a:p>
          <a:p>
            <a:pPr indent="-317500" lvl="1" marL="914400" rtl="0" algn="l">
              <a:lnSpc>
                <a:spcPct val="150000"/>
              </a:lnSpc>
              <a:spcBef>
                <a:spcPts val="0"/>
              </a:spcBef>
              <a:spcAft>
                <a:spcPts val="0"/>
              </a:spcAft>
              <a:buSzPts val="1400"/>
              <a:buFont typeface="Nunito"/>
              <a:buChar char="○"/>
            </a:pPr>
            <a:r>
              <a:rPr b="1" lang="es-419">
                <a:latin typeface="Nunito"/>
                <a:ea typeface="Nunito"/>
                <a:cs typeface="Nunito"/>
                <a:sym typeface="Nunito"/>
              </a:rPr>
              <a:t>Endósfera</a:t>
            </a:r>
            <a:r>
              <a:rPr lang="es-419">
                <a:latin typeface="Nunito"/>
                <a:ea typeface="Nunito"/>
                <a:cs typeface="Nunito"/>
                <a:sym typeface="Nunito"/>
              </a:rPr>
              <a:t>, dos capas:</a:t>
            </a:r>
            <a:endParaRPr>
              <a:latin typeface="Nunito"/>
              <a:ea typeface="Nunito"/>
              <a:cs typeface="Nunito"/>
              <a:sym typeface="Nunito"/>
            </a:endParaRPr>
          </a:p>
          <a:p>
            <a:pPr indent="-317500" lvl="2" marL="1371600" rtl="0" algn="l">
              <a:lnSpc>
                <a:spcPct val="150000"/>
              </a:lnSpc>
              <a:spcBef>
                <a:spcPts val="0"/>
              </a:spcBef>
              <a:spcAft>
                <a:spcPts val="0"/>
              </a:spcAft>
              <a:buSzPts val="1400"/>
              <a:buFont typeface="Nunito"/>
              <a:buChar char="■"/>
            </a:pPr>
            <a:r>
              <a:rPr lang="es-419">
                <a:latin typeface="Nunito"/>
                <a:ea typeface="Nunito"/>
                <a:cs typeface="Nunito"/>
                <a:sym typeface="Nunito"/>
              </a:rPr>
              <a:t>Núcleo externo: Fluido por la alta temperatura.</a:t>
            </a:r>
            <a:endParaRPr>
              <a:latin typeface="Nunito"/>
              <a:ea typeface="Nunito"/>
              <a:cs typeface="Nunito"/>
              <a:sym typeface="Nunito"/>
            </a:endParaRPr>
          </a:p>
          <a:p>
            <a:pPr indent="-317500" lvl="2" marL="1371600" rtl="0" algn="l">
              <a:lnSpc>
                <a:spcPct val="150000"/>
              </a:lnSpc>
              <a:spcBef>
                <a:spcPts val="0"/>
              </a:spcBef>
              <a:spcAft>
                <a:spcPts val="0"/>
              </a:spcAft>
              <a:buSzPts val="1400"/>
              <a:buFont typeface="Nunito"/>
              <a:buChar char="■"/>
            </a:pPr>
            <a:r>
              <a:rPr lang="es-419">
                <a:latin typeface="Nunito"/>
                <a:ea typeface="Nunito"/>
                <a:cs typeface="Nunito"/>
                <a:sym typeface="Nunito"/>
              </a:rPr>
              <a:t>Núcleo interno: Rígido debido a la presión</a:t>
            </a:r>
            <a:endParaRPr>
              <a:latin typeface="Nunito"/>
              <a:ea typeface="Nunito"/>
              <a:cs typeface="Nunito"/>
              <a:sym typeface="Nunito"/>
            </a:endParaRPr>
          </a:p>
        </p:txBody>
      </p:sp>
      <p:pic>
        <p:nvPicPr>
          <p:cNvPr id="132" name="Google Shape;132;p21"/>
          <p:cNvPicPr preferRelativeResize="0"/>
          <p:nvPr/>
        </p:nvPicPr>
        <p:blipFill>
          <a:blip r:embed="rId3">
            <a:alphaModFix/>
          </a:blip>
          <a:stretch>
            <a:fillRect/>
          </a:stretch>
        </p:blipFill>
        <p:spPr>
          <a:xfrm>
            <a:off x="5806600" y="748025"/>
            <a:ext cx="3185000" cy="37175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